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 autoAdjust="0"/>
    <p:restoredTop sz="94660"/>
  </p:normalViewPr>
  <p:slideViewPr>
    <p:cSldViewPr snapToGrid="0" snapToObjects="1">
      <p:cViewPr>
        <p:scale>
          <a:sx n="68" d="100"/>
          <a:sy n="68" d="100"/>
        </p:scale>
        <p:origin x="472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32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این مسابقه برای کارکنان دانشگاه طراحی شده و مخاطب عمومی ندارد. شعار محوری، انتظار را به امید، بصیرت و خدمت پیوند می‌دهد.</a:t>
            </a:r>
          </a:p>
          <a:p>
            <a:endParaRPr/>
          </a:p>
          <a:p>
            <a:r>
              <a:t>منابع:</a:t>
            </a:r>
          </a:p>
          <a:p>
            <a:r>
              <a:t>- محتوای ارسالی برگزارکننده (2026-08-23)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پایان باید جمع‌بندی اخلاقی داشته باشد، نه صرفاً تشکر. این جمع‌بندی، مسابقه را به رفتار روزمره در محیط کار وصل می‌کند.</a:t>
            </a:r>
          </a:p>
          <a:p>
            <a:endParaRPr/>
          </a:p>
          <a:p>
            <a:r>
              <a:t>منابع:</a:t>
            </a:r>
          </a:p>
          <a:p>
            <a:r>
              <a:t>- محتوای ارسالی برگزارکننده (2026-08-23)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دعوت را مستقیم و سازمانی نگه دارید: مسابقه فرصتی برای پیوند اندیشه مهدوی با تجربه روزمره کارکنان سلامت است.</a:t>
            </a:r>
          </a:p>
          <a:p>
            <a:endParaRPr/>
          </a:p>
          <a:p>
            <a:r>
              <a:t>منابع:</a:t>
            </a:r>
          </a:p>
          <a:p>
            <a:r>
              <a:t>- محتوای ارسالی برگزارکننده (2026-08-23) — https://www.who.int/news-room/fact-sheets/detail/human-rights-and-health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سؤال اول تعریف عملی انتظار را می‌سنجد و سؤال دوم آن را به اخلاق حرفه‌ای در محیط سلامت وصل می‌کند. کلید پاسخ در این ارائه نمایش داده نمی‌شود.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دو سؤال، رفتارهای قابل مشاهده در محیط اداری و درمانی را هدف می‌گیرند: عدالت، حق‌الناس و پاسخ‌گویی محترمانه.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محرمانگی، رضایت آگاهانه و ارتباط مردم‌محور، بخشی از خدمات اخلاقی سلامت‌اند. امیدآفرینی در اینجا به معنای صداقت همراه با لحن مسئولانه است، نه وعده غیرواقعی.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عدالت در سلامت یعنی دسترسی بدون تبعیض؛ و اصلاح خطا نیازمند پاسخ‌گویی است. این دو سؤال، ارزش‌های اجتماعی را به تصمیم‌های واقعی کارکنان نزدیک می‌کنند.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دو سؤال پایانی مسابقه را از سطح پاسخ درست به سطح رفتار روزمره می‌برند: همکاری، نظم، خوش‌رفتاری و خدمت صادقانه.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برای رعایت خوانایی موبایل، پاسخ‌نامه در دو بخش فشرده شده است: سؤال‌های ۱ تا ۸ در جدول و سؤال‌های ۹ و ۱۰ در کپشن زیر آن. نام و نام واحد/مرکز حتماً درج شود.</a:t>
            </a:r>
          </a:p>
          <a:p>
            <a:endParaRPr/>
          </a:p>
          <a:p>
            <a:r>
              <a:t>منابع:</a:t>
            </a:r>
          </a:p>
          <a:p>
            <a:r>
              <a:t>- محتوای ارسالی برگزارکننده (2026-08-23)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این اسلاید ستون فقرات معنایی مسابقه است. چهار محور، از منطق حقوق سلامت و اخلاق حرفه‌ای به زبان سازمانی ترجمه شده‌اند.</a:t>
            </a:r>
          </a:p>
          <a:p>
            <a:endParaRPr/>
          </a:p>
          <a:p>
            <a:r>
              <a:t>منابع:</a:t>
            </a:r>
          </a:p>
          <a:p>
            <a:r>
              <a:t>- سازمان جهانی بهداشت، Human rights (2023-12-01) — https://www.who.int/news-room/fact-sheets/detail/human-rights-and-health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0" y="1228312"/>
            <a:ext cx="8534095" cy="2332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400" dirty="0">
                <a:solidFill>
                  <a:srgbClr val="38512F"/>
                </a:solidFill>
                <a:latin typeface="Vazirmatn"/>
                <a:ea typeface="Vazirmatn"/>
                <a:cs typeface="Vazirmatn"/>
              </a:rPr>
              <a:t>مسابقه مهدوی</a:t>
            </a:r>
            <a:endParaRPr lang="fa-IR" sz="1300" b="1" dirty="0">
              <a:solidFill>
                <a:srgbClr val="6B8557"/>
              </a:solidFill>
              <a:latin typeface="Vazirmatn"/>
              <a:ea typeface="Vazirmatn"/>
              <a:cs typeface="Vazirmat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8720" y="1739245"/>
            <a:ext cx="981425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b="0" dirty="0">
                <a:solidFill>
                  <a:srgbClr val="38512F"/>
                </a:solidFill>
                <a:latin typeface="Ray ExtraBlack" panose="02000504000000020004" pitchFamily="2" charset="-78"/>
                <a:ea typeface="Vazirmatn"/>
                <a:cs typeface="Ray ExtraBlack" panose="02000504000000020004" pitchFamily="2" charset="-78"/>
              </a:rPr>
              <a:t>ویژه کارکنان دانشگاه علوم پزشکی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solidFill>
                  <a:srgbClr val="38512F"/>
                </a:solidFill>
                <a:latin typeface="Ray ExtraBlack" panose="02000504000000020004" pitchFamily="2" charset="-78"/>
                <a:ea typeface="Vazirmatn"/>
                <a:cs typeface="Ray ExtraBlack" panose="02000504000000020004" pitchFamily="2" charset="-78"/>
              </a:rPr>
              <a:t>و اعضای سازمان بسیج جامعه پزشکی هرمزگان</a:t>
            </a:r>
            <a:endParaRPr lang="fa-IR" sz="2800" b="0" dirty="0">
              <a:solidFill>
                <a:srgbClr val="38512F"/>
              </a:solidFill>
              <a:latin typeface="Ray ExtraBlack" panose="02000504000000020004" pitchFamily="2" charset="-78"/>
              <a:ea typeface="Vazirmatn"/>
              <a:cs typeface="Ray ExtraBlack" panose="02000504000000020004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4712" y="3506295"/>
            <a:ext cx="7802575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30000"/>
              </a:lnSpc>
            </a:pPr>
            <a:r>
              <a:rPr lang="fa-IR" sz="1600" b="0" dirty="0">
                <a:solidFill>
                  <a:srgbClr val="6F6A5C"/>
                </a:solidFill>
                <a:latin typeface="Vazirmatn"/>
                <a:ea typeface="Vazirmatn"/>
                <a:cs typeface="Vazirmatn"/>
              </a:rPr>
              <a:t>دهه امامت و ولایت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1048" y="4288724"/>
            <a:ext cx="8229600" cy="12700"/>
          </a:xfrm>
          <a:prstGeom prst="rect">
            <a:avLst/>
          </a:prstGeom>
          <a:solidFill>
            <a:srgbClr val="E4D9C2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28903825-5903-B14C-0C60-87CA9A05A690}"/>
              </a:ext>
            </a:extLst>
          </p:cNvPr>
          <p:cNvSpPr/>
          <p:nvPr/>
        </p:nvSpPr>
        <p:spPr>
          <a:xfrm>
            <a:off x="3887572" y="5720661"/>
            <a:ext cx="4416552" cy="530352"/>
          </a:xfrm>
          <a:prstGeom prst="roundRect">
            <a:avLst>
              <a:gd name="adj" fmla="val 50000"/>
            </a:avLst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7AB1A-3D60-A49B-D8CE-2B03D9BAFB08}"/>
              </a:ext>
            </a:extLst>
          </p:cNvPr>
          <p:cNvSpPr txBox="1"/>
          <p:nvPr/>
        </p:nvSpPr>
        <p:spPr>
          <a:xfrm>
            <a:off x="3887572" y="5869234"/>
            <a:ext cx="4416552" cy="23320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400" b="1" dirty="0">
                <a:solidFill>
                  <a:srgbClr val="FFFFFF"/>
                </a:solidFill>
                <a:latin typeface="Vazirmatn"/>
                <a:ea typeface="Vazirmatn"/>
                <a:cs typeface="Vazirmatn"/>
              </a:rPr>
              <a:t>روابط عمومی و فرهنگی سازمان بسیج جامعه پزشکی استان هرمزگان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75826D-BBCF-62CA-BE60-4C21BBC12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651" y="4432704"/>
            <a:ext cx="800391" cy="11376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FAF4E6"/>
              </a:gs>
              <a:gs pos="100000">
                <a:srgbClr val="FAF3E3"/>
              </a:gs>
            </a:gsLst>
            <a:lin ang="5400000" scaled="0"/>
          </a:gra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990527" y="0"/>
            <a:ext cx="201168" cy="685800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371600" y="2057400"/>
            <a:ext cx="9448495" cy="1234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05000"/>
              </a:lnSpc>
            </a:pPr>
            <a:r>
              <a:rPr lang="fa-IR" sz="3600" b="1" dirty="0">
                <a:solidFill>
                  <a:srgbClr val="38512F"/>
                </a:solidFill>
                <a:latin typeface="Vazirmatn"/>
                <a:ea typeface="Vazirmatn"/>
                <a:cs typeface="Vazirmatn"/>
              </a:rPr>
              <a:t>با هم برای ساختن محیطی مهدوی، اخلاقی و خدمت‌محور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80" y="3267326"/>
            <a:ext cx="816833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30000"/>
              </a:lnSpc>
            </a:pPr>
            <a:r>
              <a:rPr lang="fa-IR" sz="1600" b="0" dirty="0">
                <a:solidFill>
                  <a:srgbClr val="6F6A5C"/>
                </a:solidFill>
                <a:latin typeface="Vazirmatn"/>
                <a:ea typeface="Vazirmatn"/>
                <a:cs typeface="Vazirmatn"/>
              </a:rPr>
              <a:t>اللهم عجل لولیک الفرج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87572" y="5447279"/>
            <a:ext cx="4416552" cy="530352"/>
          </a:xfrm>
          <a:prstGeom prst="roundRect">
            <a:avLst>
              <a:gd name="adj" fmla="val 50000"/>
            </a:avLst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887572" y="5576998"/>
            <a:ext cx="4416552" cy="23320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400" b="1" dirty="0">
                <a:solidFill>
                  <a:srgbClr val="FFFFFF"/>
                </a:solidFill>
                <a:latin typeface="Vazirmatn"/>
                <a:ea typeface="Vazirmatn"/>
                <a:cs typeface="Vazirmatn"/>
              </a:rPr>
              <a:t>روابط عمومی و فرهنگی سازمان بسیج جامعه پزشکی استان هرمزگان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FE2E45-EA4F-4D29-2820-B2D273CEB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651" y="4197030"/>
            <a:ext cx="800391" cy="11376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8255" y="960120"/>
            <a:ext cx="38404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200" b="1">
                <a:solidFill>
                  <a:srgbClr val="38512F"/>
                </a:solidFill>
                <a:latin typeface="Vazirmatn"/>
                <a:ea typeface="Vazirmatn"/>
                <a:cs typeface="Vazirmatn"/>
              </a:rPr>
              <a:t>دعوت همکارانه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18927" y="1536192"/>
            <a:ext cx="749808" cy="64008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874519"/>
            <a:ext cx="10545775" cy="1447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2000"/>
              </a:lnSpc>
            </a:pPr>
            <a:r>
              <a:rPr lang="fa-IR" sz="4200" b="0" dirty="0">
                <a:solidFill>
                  <a:srgbClr val="3A3630"/>
                </a:solidFill>
                <a:latin typeface="Vazirmatn"/>
                <a:ea typeface="Vazirmatn"/>
                <a:cs typeface="Sultan K Medium" pitchFamily="2" charset="-78"/>
              </a:rPr>
              <a:t>همکار گرامی، این مسابقه فرصتی است برای بازخوانی مفهوم انتظار در محیط کار و خدمت‌رسانی سلامت.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9040" y="4434840"/>
            <a:ext cx="7619695" cy="303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35000"/>
              </a:lnSpc>
            </a:pPr>
            <a:r>
              <a:rPr lang="fa-IR" sz="1600" b="0" dirty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همه سؤالات را یکجا پاسخ دهید و پاسخ‌نامه را تا پایان روز چهارشنبه 9 شهریورماه ارسال کنید.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سؤال‌های ۱ و ۲، از انتظار فعال تا اخلاق حرفه‌ای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۴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8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0637215" y="2167128"/>
            <a:ext cx="365760" cy="50292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44488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۱</a:t>
            </a:r>
          </a:p>
        </p:txBody>
      </p:sp>
      <p:sp>
        <p:nvSpPr>
          <p:cNvPr id="9" name="Oval 8"/>
          <p:cNvSpPr/>
          <p:nvPr/>
        </p:nvSpPr>
        <p:spPr>
          <a:xfrm>
            <a:off x="10893247" y="31272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44488" y="3017520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در نگاه مهدوی، «انتظار فعال» کدام گزینه است؟</a:t>
            </a:r>
          </a:p>
        </p:txBody>
      </p:sp>
      <p:sp>
        <p:nvSpPr>
          <p:cNvPr id="11" name="Oval 10"/>
          <p:cNvSpPr/>
          <p:nvPr/>
        </p:nvSpPr>
        <p:spPr>
          <a:xfrm>
            <a:off x="10893247" y="3666744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44488" y="3557016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فقط دعا برای فرج</a:t>
            </a:r>
          </a:p>
        </p:txBody>
      </p:sp>
      <p:sp>
        <p:nvSpPr>
          <p:cNvPr id="13" name="Oval 12"/>
          <p:cNvSpPr/>
          <p:nvPr/>
        </p:nvSpPr>
        <p:spPr>
          <a:xfrm>
            <a:off x="10893247" y="4206240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44488" y="4096512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بی‌تفاوتی نسبت به مسائل جامعه</a:t>
            </a:r>
          </a:p>
        </p:txBody>
      </p:sp>
      <p:sp>
        <p:nvSpPr>
          <p:cNvPr id="15" name="Oval 14"/>
          <p:cNvSpPr/>
          <p:nvPr/>
        </p:nvSpPr>
        <p:spPr>
          <a:xfrm>
            <a:off x="10893247" y="4745736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44488" y="4636008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خودسازی، امیدآفرینی و تلاش برای اصلاح جامعه</a:t>
            </a:r>
          </a:p>
        </p:txBody>
      </p:sp>
      <p:sp>
        <p:nvSpPr>
          <p:cNvPr id="17" name="Oval 16"/>
          <p:cNvSpPr/>
          <p:nvPr/>
        </p:nvSpPr>
        <p:spPr>
          <a:xfrm>
            <a:off x="10893247" y="5285232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44488" y="5175504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انتظار برای حل همه مشکلات بدون اقدام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1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181448" y="2167128"/>
            <a:ext cx="365760" cy="50292"/>
          </a:xfrm>
          <a:prstGeom prst="rect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88721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۲</a:t>
            </a:r>
          </a:p>
        </p:txBody>
      </p:sp>
      <p:sp>
        <p:nvSpPr>
          <p:cNvPr id="22" name="Oval 21"/>
          <p:cNvSpPr/>
          <p:nvPr/>
        </p:nvSpPr>
        <p:spPr>
          <a:xfrm>
            <a:off x="5437480" y="31272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1" y="3017520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کدام گزینه بیشترین ارتباط را با اخلاق حرفه‌ای کارکنان نظام سلامت دارد؟</a:t>
            </a:r>
          </a:p>
        </p:txBody>
      </p:sp>
      <p:sp>
        <p:nvSpPr>
          <p:cNvPr id="24" name="Oval 23"/>
          <p:cNvSpPr/>
          <p:nvPr/>
        </p:nvSpPr>
        <p:spPr>
          <a:xfrm>
            <a:off x="5437480" y="3666744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1" y="3557016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حفظ کرامت بیمار و رعایت امانت‌داری</a:t>
            </a:r>
          </a:p>
        </p:txBody>
      </p:sp>
      <p:sp>
        <p:nvSpPr>
          <p:cNvPr id="26" name="Oval 25"/>
          <p:cNvSpPr/>
          <p:nvPr/>
        </p:nvSpPr>
        <p:spPr>
          <a:xfrm>
            <a:off x="5437480" y="4206240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88721" y="4096512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تقدم روابط شخصی بر ضوابط</a:t>
            </a:r>
          </a:p>
        </p:txBody>
      </p:sp>
      <p:sp>
        <p:nvSpPr>
          <p:cNvPr id="28" name="Oval 27"/>
          <p:cNvSpPr/>
          <p:nvPr/>
        </p:nvSpPr>
        <p:spPr>
          <a:xfrm>
            <a:off x="5437480" y="4745736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188721" y="4636008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بی‌تفاوتی نسبت به نیاز مراجعه‌کننده</a:t>
            </a:r>
          </a:p>
        </p:txBody>
      </p:sp>
      <p:sp>
        <p:nvSpPr>
          <p:cNvPr id="30" name="Oval 29"/>
          <p:cNvSpPr/>
          <p:nvPr/>
        </p:nvSpPr>
        <p:spPr>
          <a:xfrm>
            <a:off x="5437480" y="5285232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88721" y="5175504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انتقال مسئولیت به دیگران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سؤال‌های ۳ و ۴، فرهنگ مهدوی در خدمت روزمره دیده می‌شود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8" y="1783080"/>
            <a:ext cx="5090007" cy="402336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0637215" y="2167128"/>
            <a:ext cx="365760" cy="50292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44488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۳ | فرهنگ مهدوی در اداره</a:t>
            </a:r>
          </a:p>
        </p:txBody>
      </p:sp>
      <p:sp>
        <p:nvSpPr>
          <p:cNvPr id="9" name="Oval 8"/>
          <p:cNvSpPr/>
          <p:nvPr/>
        </p:nvSpPr>
        <p:spPr>
          <a:xfrm>
            <a:off x="10893247" y="31272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44488" y="30175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عدالت و رعایت حق‌الناس</a:t>
            </a:r>
          </a:p>
        </p:txBody>
      </p:sp>
      <p:sp>
        <p:nvSpPr>
          <p:cNvPr id="11" name="Oval 10"/>
          <p:cNvSpPr/>
          <p:nvPr/>
        </p:nvSpPr>
        <p:spPr>
          <a:xfrm>
            <a:off x="10893247" y="375589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44488" y="36461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تبعیض میان همکاران</a:t>
            </a:r>
          </a:p>
        </p:txBody>
      </p:sp>
      <p:sp>
        <p:nvSpPr>
          <p:cNvPr id="13" name="Oval 12"/>
          <p:cNvSpPr/>
          <p:nvPr/>
        </p:nvSpPr>
        <p:spPr>
          <a:xfrm>
            <a:off x="10893247" y="43845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44488" y="42748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پنهان‌کردن خطاها</a:t>
            </a:r>
          </a:p>
        </p:txBody>
      </p:sp>
      <p:sp>
        <p:nvSpPr>
          <p:cNvPr id="15" name="Oval 14"/>
          <p:cNvSpPr/>
          <p:nvPr/>
        </p:nvSpPr>
        <p:spPr>
          <a:xfrm>
            <a:off x="10893247" y="501319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44488" y="49034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شایعه‌پراکنی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1" y="1783080"/>
            <a:ext cx="5090007" cy="4023360"/>
          </a:xfrm>
          <a:prstGeom prst="roundRect">
            <a:avLst>
              <a:gd name="adj" fmla="val 10000"/>
            </a:avLst>
          </a:prstGeom>
          <a:solidFill>
            <a:srgbClr val="EFE7D2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181448" y="2167128"/>
            <a:ext cx="365760" cy="50292"/>
          </a:xfrm>
          <a:prstGeom prst="rect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88721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۴ | خدمت منتظرانه</a:t>
            </a:r>
          </a:p>
        </p:txBody>
      </p:sp>
      <p:sp>
        <p:nvSpPr>
          <p:cNvPr id="20" name="Oval 19"/>
          <p:cNvSpPr/>
          <p:nvPr/>
        </p:nvSpPr>
        <p:spPr>
          <a:xfrm>
            <a:off x="5437480" y="31272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88721" y="30175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پاسخ‌گویی مسئولانه و محترمانه به بیمار و همکار</a:t>
            </a:r>
          </a:p>
        </p:txBody>
      </p:sp>
      <p:sp>
        <p:nvSpPr>
          <p:cNvPr id="22" name="Oval 21"/>
          <p:cNvSpPr/>
          <p:nvPr/>
        </p:nvSpPr>
        <p:spPr>
          <a:xfrm>
            <a:off x="5437480" y="375589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1" y="36461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انجام وظیفه فقط در صورت نظارت</a:t>
            </a:r>
          </a:p>
        </p:txBody>
      </p:sp>
      <p:sp>
        <p:nvSpPr>
          <p:cNvPr id="24" name="Oval 23"/>
          <p:cNvSpPr/>
          <p:nvPr/>
        </p:nvSpPr>
        <p:spPr>
          <a:xfrm>
            <a:off x="5437480" y="43845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1" y="42748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بی‌توجهی به همراه بیمار</a:t>
            </a:r>
          </a:p>
        </p:txBody>
      </p:sp>
      <p:sp>
        <p:nvSpPr>
          <p:cNvPr id="26" name="Oval 25"/>
          <p:cNvSpPr/>
          <p:nvPr/>
        </p:nvSpPr>
        <p:spPr>
          <a:xfrm>
            <a:off x="5437480" y="501319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88721" y="49034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اولویت‌دادن به منافع شخصی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22960" y="5989320"/>
            <a:ext cx="10545775" cy="548640"/>
          </a:xfrm>
          <a:prstGeom prst="roundRect">
            <a:avLst>
              <a:gd name="adj" fmla="val 30000"/>
            </a:avLst>
          </a:prstGeom>
          <a:solidFill>
            <a:srgbClr val="E2ECD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188720" y="5989320"/>
            <a:ext cx="9814255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3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هر دو سؤال، انتظار را از شعار به رفتار حرفه‌ای و عادلانه تبدیل می‌کنند.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030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6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سؤال‌های ۵ و ۶، حق‌الناس با محرمانگی و امیدآفرینی معنا می‌گیرد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۶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8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0637215" y="2167128"/>
            <a:ext cx="365760" cy="50292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44488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۵ | حق‌الناس در محیط سلامت</a:t>
            </a:r>
          </a:p>
        </p:txBody>
      </p:sp>
      <p:sp>
        <p:nvSpPr>
          <p:cNvPr id="9" name="Oval 8"/>
          <p:cNvSpPr/>
          <p:nvPr/>
        </p:nvSpPr>
        <p:spPr>
          <a:xfrm>
            <a:off x="10893247" y="31272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44488" y="301752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حفظ محرمانگی اطلاعات بیمار و رعایت حقوق مراجعه‌کنندگان</a:t>
            </a:r>
          </a:p>
        </p:txBody>
      </p:sp>
      <p:sp>
        <p:nvSpPr>
          <p:cNvPr id="11" name="Oval 10"/>
          <p:cNvSpPr/>
          <p:nvPr/>
        </p:nvSpPr>
        <p:spPr>
          <a:xfrm>
            <a:off x="10893247" y="380161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44488" y="369189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انتشار اطلاعات بیماران برای همکاران غیرمرتبط</a:t>
            </a:r>
          </a:p>
        </p:txBody>
      </p:sp>
      <p:sp>
        <p:nvSpPr>
          <p:cNvPr id="13" name="Oval 12"/>
          <p:cNvSpPr/>
          <p:nvPr/>
        </p:nvSpPr>
        <p:spPr>
          <a:xfrm>
            <a:off x="10893247" y="447598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44488" y="436626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استفاده شخصی از امکانات سازمان</a:t>
            </a:r>
          </a:p>
        </p:txBody>
      </p:sp>
      <p:sp>
        <p:nvSpPr>
          <p:cNvPr id="15" name="Oval 14"/>
          <p:cNvSpPr/>
          <p:nvPr/>
        </p:nvSpPr>
        <p:spPr>
          <a:xfrm>
            <a:off x="10893247" y="515035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44488" y="504063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نادیده‌گرفتن نوبت و عدالت در ارائه خدمت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1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181448" y="2167128"/>
            <a:ext cx="365760" cy="50292"/>
          </a:xfrm>
          <a:prstGeom prst="rect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88721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۶ | امیدآفرینی در محیط درمانی</a:t>
            </a:r>
          </a:p>
        </p:txBody>
      </p:sp>
      <p:sp>
        <p:nvSpPr>
          <p:cNvPr id="20" name="Oval 19"/>
          <p:cNvSpPr/>
          <p:nvPr/>
        </p:nvSpPr>
        <p:spPr>
          <a:xfrm>
            <a:off x="5437480" y="31272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88721" y="301752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ارائه اطلاعات دقیق، محترمانه و امیدبخش بدون وعده غیرواقعی</a:t>
            </a:r>
          </a:p>
        </p:txBody>
      </p:sp>
      <p:sp>
        <p:nvSpPr>
          <p:cNvPr id="22" name="Oval 21"/>
          <p:cNvSpPr/>
          <p:nvPr/>
        </p:nvSpPr>
        <p:spPr>
          <a:xfrm>
            <a:off x="5437480" y="380161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1" y="369189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پنهان‌کردن واقعیت از بیمار</a:t>
            </a:r>
          </a:p>
        </p:txBody>
      </p:sp>
      <p:sp>
        <p:nvSpPr>
          <p:cNvPr id="24" name="Oval 23"/>
          <p:cNvSpPr/>
          <p:nvPr/>
        </p:nvSpPr>
        <p:spPr>
          <a:xfrm>
            <a:off x="5437480" y="447598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1" y="436626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ایجاد ترس برای پذیرش دستورها</a:t>
            </a:r>
          </a:p>
        </p:txBody>
      </p:sp>
      <p:sp>
        <p:nvSpPr>
          <p:cNvPr id="26" name="Oval 25"/>
          <p:cNvSpPr/>
          <p:nvPr/>
        </p:nvSpPr>
        <p:spPr>
          <a:xfrm>
            <a:off x="5437480" y="515035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88721" y="5040630"/>
            <a:ext cx="4047591" cy="674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بیان اخبار ناامیدکننده بدون راهکار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سؤال‌های ۷ و ۸، عدالت و پذیرش مسئولیت دو نشانه انتظارند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۷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8" y="1783080"/>
            <a:ext cx="5090007" cy="402336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0637215" y="2167128"/>
            <a:ext cx="365760" cy="50292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44488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۷ | عدالت در سلامت</a:t>
            </a:r>
          </a:p>
        </p:txBody>
      </p:sp>
      <p:sp>
        <p:nvSpPr>
          <p:cNvPr id="9" name="Oval 8"/>
          <p:cNvSpPr/>
          <p:nvPr/>
        </p:nvSpPr>
        <p:spPr>
          <a:xfrm>
            <a:off x="10893247" y="31272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44488" y="30175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دسترسی منصفانه و بدون تبعیض به خدمات</a:t>
            </a:r>
          </a:p>
        </p:txBody>
      </p:sp>
      <p:sp>
        <p:nvSpPr>
          <p:cNvPr id="11" name="Oval 10"/>
          <p:cNvSpPr/>
          <p:nvPr/>
        </p:nvSpPr>
        <p:spPr>
          <a:xfrm>
            <a:off x="10893247" y="375589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44488" y="36461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اولویت همیشگی افراد بانفوذ</a:t>
            </a:r>
          </a:p>
        </p:txBody>
      </p:sp>
      <p:sp>
        <p:nvSpPr>
          <p:cNvPr id="13" name="Oval 12"/>
          <p:cNvSpPr/>
          <p:nvPr/>
        </p:nvSpPr>
        <p:spPr>
          <a:xfrm>
            <a:off x="10893247" y="43845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44488" y="42748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ارائه خدمت بر اساس آشنایی</a:t>
            </a:r>
          </a:p>
        </p:txBody>
      </p:sp>
      <p:sp>
        <p:nvSpPr>
          <p:cNvPr id="15" name="Oval 14"/>
          <p:cNvSpPr/>
          <p:nvPr/>
        </p:nvSpPr>
        <p:spPr>
          <a:xfrm>
            <a:off x="10893247" y="501319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44488" y="49034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حذف افراد کم‌توان از فرایند خدمت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1" y="1783080"/>
            <a:ext cx="5090007" cy="4023360"/>
          </a:xfrm>
          <a:prstGeom prst="roundRect">
            <a:avLst>
              <a:gd name="adj" fmla="val 10000"/>
            </a:avLst>
          </a:prstGeom>
          <a:solidFill>
            <a:srgbClr val="EFE7D2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181448" y="2167128"/>
            <a:ext cx="365760" cy="50292"/>
          </a:xfrm>
          <a:prstGeom prst="rect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88721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۸ | واکنش به خطا</a:t>
            </a:r>
          </a:p>
        </p:txBody>
      </p:sp>
      <p:sp>
        <p:nvSpPr>
          <p:cNvPr id="20" name="Oval 19"/>
          <p:cNvSpPr/>
          <p:nvPr/>
        </p:nvSpPr>
        <p:spPr>
          <a:xfrm>
            <a:off x="5437480" y="31272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88721" y="30175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پذیرش مسئولیت، اطلاع‌رسانی درست و تلاش برای اصلاح</a:t>
            </a:r>
          </a:p>
        </p:txBody>
      </p:sp>
      <p:sp>
        <p:nvSpPr>
          <p:cNvPr id="22" name="Oval 21"/>
          <p:cNvSpPr/>
          <p:nvPr/>
        </p:nvSpPr>
        <p:spPr>
          <a:xfrm>
            <a:off x="5437480" y="375589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1" y="36461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پنهان‌کردن خطا</a:t>
            </a:r>
          </a:p>
        </p:txBody>
      </p:sp>
      <p:sp>
        <p:nvSpPr>
          <p:cNvPr id="24" name="Oval 23"/>
          <p:cNvSpPr/>
          <p:nvPr/>
        </p:nvSpPr>
        <p:spPr>
          <a:xfrm>
            <a:off x="5437480" y="43845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1" y="427482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مقصر دانستن دیگران</a:t>
            </a:r>
          </a:p>
        </p:txBody>
      </p:sp>
      <p:sp>
        <p:nvSpPr>
          <p:cNvPr id="26" name="Oval 25"/>
          <p:cNvSpPr/>
          <p:nvPr/>
        </p:nvSpPr>
        <p:spPr>
          <a:xfrm>
            <a:off x="5437480" y="501319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88721" y="4903470"/>
            <a:ext cx="404759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بی‌تفاوتی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22960" y="5989320"/>
            <a:ext cx="10545775" cy="548640"/>
          </a:xfrm>
          <a:prstGeom prst="roundRect">
            <a:avLst>
              <a:gd name="adj" fmla="val 30000"/>
            </a:avLst>
          </a:prstGeom>
          <a:solidFill>
            <a:srgbClr val="E2ECD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188720" y="5989320"/>
            <a:ext cx="9814255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3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عدالت و پاسخ‌گویی، دو معیار عملی برای سنجش خدمت سلامت‌محورند.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سؤال‌های ۹ و ۱۰، همدلی و عمل نیک فرهنگ انتظار را می‌سازند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8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0637215" y="2167128"/>
            <a:ext cx="365760" cy="50292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44488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۹</a:t>
            </a:r>
          </a:p>
        </p:txBody>
      </p:sp>
      <p:sp>
        <p:nvSpPr>
          <p:cNvPr id="9" name="Oval 8"/>
          <p:cNvSpPr/>
          <p:nvPr/>
        </p:nvSpPr>
        <p:spPr>
          <a:xfrm>
            <a:off x="10893247" y="3127248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44488" y="3017520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کدام رفتار به تقویت «همدلی سازمانی» کمک می‌کند؟</a:t>
            </a:r>
          </a:p>
        </p:txBody>
      </p:sp>
      <p:sp>
        <p:nvSpPr>
          <p:cNvPr id="11" name="Oval 10"/>
          <p:cNvSpPr/>
          <p:nvPr/>
        </p:nvSpPr>
        <p:spPr>
          <a:xfrm>
            <a:off x="10893247" y="3666744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44488" y="3557016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همکاری بین‌بخشی و کمک به همکار در زمان نیاز</a:t>
            </a:r>
          </a:p>
        </p:txBody>
      </p:sp>
      <p:sp>
        <p:nvSpPr>
          <p:cNvPr id="13" name="Oval 12"/>
          <p:cNvSpPr/>
          <p:nvPr/>
        </p:nvSpPr>
        <p:spPr>
          <a:xfrm>
            <a:off x="10893247" y="4206240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44488" y="4096512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رقابت ناسالم</a:t>
            </a:r>
          </a:p>
        </p:txBody>
      </p:sp>
      <p:sp>
        <p:nvSpPr>
          <p:cNvPr id="15" name="Oval 14"/>
          <p:cNvSpPr/>
          <p:nvPr/>
        </p:nvSpPr>
        <p:spPr>
          <a:xfrm>
            <a:off x="10893247" y="4745736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44488" y="4636008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سرزنش همکار در جمع</a:t>
            </a:r>
          </a:p>
        </p:txBody>
      </p:sp>
      <p:sp>
        <p:nvSpPr>
          <p:cNvPr id="17" name="Oval 16"/>
          <p:cNvSpPr/>
          <p:nvPr/>
        </p:nvSpPr>
        <p:spPr>
          <a:xfrm>
            <a:off x="10893247" y="5285232"/>
            <a:ext cx="91440" cy="91440"/>
          </a:xfrm>
          <a:prstGeom prst="ellipse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44488" y="5175504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خودداری از انتقال تجربه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1" y="1783080"/>
            <a:ext cx="5090007" cy="4206240"/>
          </a:xfrm>
          <a:prstGeom prst="roundRect">
            <a:avLst>
              <a:gd name="adj" fmla="val 10000"/>
            </a:avLst>
          </a:prstGeom>
          <a:solidFill>
            <a:srgbClr val="FFFDF6"/>
          </a:solidFill>
          <a:ln w="9525">
            <a:solidFill>
              <a:srgbClr val="E4D9C2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181448" y="2167128"/>
            <a:ext cx="365760" cy="50292"/>
          </a:xfrm>
          <a:prstGeom prst="rect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88721" y="2331720"/>
            <a:ext cx="43584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70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سؤال ۱۰</a:t>
            </a:r>
          </a:p>
        </p:txBody>
      </p:sp>
      <p:sp>
        <p:nvSpPr>
          <p:cNvPr id="22" name="Oval 21"/>
          <p:cNvSpPr/>
          <p:nvPr/>
        </p:nvSpPr>
        <p:spPr>
          <a:xfrm>
            <a:off x="5437480" y="3127248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1" y="3017520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یک اقدام عملی و ساده برای ترویج فرهنگ انتظار در محیط کار چیست؟</a:t>
            </a:r>
          </a:p>
        </p:txBody>
      </p:sp>
      <p:sp>
        <p:nvSpPr>
          <p:cNvPr id="24" name="Oval 23"/>
          <p:cNvSpPr/>
          <p:nvPr/>
        </p:nvSpPr>
        <p:spPr>
          <a:xfrm>
            <a:off x="5437480" y="3666744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1" y="3557016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الف) خوش‌رفتاری، رعایت نظم، خدمت صادقانه و کمک به نیازمندان</a:t>
            </a:r>
          </a:p>
        </p:txBody>
      </p:sp>
      <p:sp>
        <p:nvSpPr>
          <p:cNvPr id="26" name="Oval 25"/>
          <p:cNvSpPr/>
          <p:nvPr/>
        </p:nvSpPr>
        <p:spPr>
          <a:xfrm>
            <a:off x="5437480" y="4206240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88721" y="4096512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ب) نصب شعار بدون عمل</a:t>
            </a:r>
          </a:p>
        </p:txBody>
      </p:sp>
      <p:sp>
        <p:nvSpPr>
          <p:cNvPr id="28" name="Oval 27"/>
          <p:cNvSpPr/>
          <p:nvPr/>
        </p:nvSpPr>
        <p:spPr>
          <a:xfrm>
            <a:off x="5437480" y="4745736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188721" y="4636008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ج) برگزاری برنامه بدون مشارکت کارکنان</a:t>
            </a:r>
          </a:p>
        </p:txBody>
      </p:sp>
      <p:sp>
        <p:nvSpPr>
          <p:cNvPr id="30" name="Oval 29"/>
          <p:cNvSpPr/>
          <p:nvPr/>
        </p:nvSpPr>
        <p:spPr>
          <a:xfrm>
            <a:off x="5437480" y="5285232"/>
            <a:ext cx="91440" cy="91440"/>
          </a:xfrm>
          <a:prstGeom prst="ellipse">
            <a:avLst/>
          </a:prstGeom>
          <a:solidFill>
            <a:srgbClr val="6B8557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88721" y="5175504"/>
            <a:ext cx="4047591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fa-IR" sz="1300" b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د) محدودکردن انتظار به مناسبت‌ها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0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پاسخ‌نامه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۹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240214"/>
              </p:ext>
            </p:extLst>
          </p:nvPr>
        </p:nvGraphicFramePr>
        <p:xfrm>
          <a:off x="822960" y="1387150"/>
          <a:ext cx="10545775" cy="436778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27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2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FAF3E3"/>
                          </a:solidFill>
                          <a:latin typeface="Vazirmatn"/>
                          <a:ea typeface="Vazirmatn"/>
                          <a:cs typeface="Vazirmatn"/>
                        </a:rPr>
                        <a:t>پاسخ شما</a:t>
                      </a:r>
                    </a:p>
                  </a:txBody>
                  <a:tcPr marL="109728" marR="109728" anchor="ctr">
                    <a:solidFill>
                      <a:srgbClr val="3A363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 dirty="0" err="1">
                          <a:solidFill>
                            <a:srgbClr val="FAF3E3"/>
                          </a:solidFill>
                          <a:latin typeface="Vazirmatn"/>
                          <a:ea typeface="Vazirmatn"/>
                          <a:cs typeface="Vazirmatn"/>
                        </a:rPr>
                        <a:t>شماره</a:t>
                      </a:r>
                      <a:r>
                        <a:rPr sz="1200" b="1" dirty="0">
                          <a:solidFill>
                            <a:srgbClr val="FAF3E3"/>
                          </a:solidFill>
                          <a:latin typeface="Vazirmatn"/>
                          <a:ea typeface="Vazirmatn"/>
                          <a:cs typeface="Vazirmat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AF3E3"/>
                          </a:solidFill>
                          <a:latin typeface="Vazirmatn"/>
                          <a:ea typeface="Vazirmatn"/>
                          <a:cs typeface="Vazirmatn"/>
                        </a:rPr>
                        <a:t>سؤال</a:t>
                      </a:r>
                      <a:endParaRPr sz="1200" b="1" dirty="0">
                        <a:solidFill>
                          <a:srgbClr val="FAF3E3"/>
                        </a:solidFill>
                        <a:latin typeface="Vazirmatn"/>
                        <a:ea typeface="Vazirmatn"/>
                        <a:cs typeface="Vazirmatn"/>
                      </a:endParaRPr>
                    </a:p>
                  </a:txBody>
                  <a:tcPr marL="109728" marR="109728" anchor="ctr">
                    <a:solidFill>
                      <a:srgbClr val="3A36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۱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۲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۳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۴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۵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۶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۷</a:t>
                      </a:r>
                    </a:p>
                  </a:txBody>
                  <a:tcPr marL="109728" marR="109728" anchor="ctr">
                    <a:solidFill>
                      <a:srgbClr val="FFF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algn="ctr" rtl="1"/>
                      <a:r>
                        <a:rPr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۸</a:t>
                      </a: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marL="0" marR="0" lvl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  <a:p>
                      <a:pPr algn="ctr" rtl="1"/>
                      <a:endParaRPr sz="1150" b="0" dirty="0">
                        <a:solidFill>
                          <a:srgbClr val="3A3630"/>
                        </a:solidFill>
                        <a:latin typeface="Vazirmatn"/>
                        <a:ea typeface="Vazirmatn"/>
                        <a:cs typeface="Vazirmatn"/>
                      </a:endParaRPr>
                    </a:p>
                  </a:txBody>
                  <a:tcPr marL="109728" marR="10972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9</a:t>
                      </a:r>
                      <a:endParaRPr sz="1150" b="0" dirty="0">
                        <a:solidFill>
                          <a:srgbClr val="3A3630"/>
                        </a:solidFill>
                        <a:latin typeface="Vazirmatn"/>
                        <a:ea typeface="Vazirmatn"/>
                        <a:cs typeface="Vazirmatn"/>
                      </a:endParaRPr>
                    </a:p>
                  </a:txBody>
                  <a:tcPr marL="109728" marR="10972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063916"/>
                  </a:ext>
                </a:extLst>
              </a:tr>
              <a:tr h="387096">
                <a:tc>
                  <a:txBody>
                    <a:bodyPr/>
                    <a:lstStyle/>
                    <a:p>
                      <a:pPr marL="0" marR="0" lvl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................................</a:t>
                      </a:r>
                    </a:p>
                    <a:p>
                      <a:pPr algn="ctr" rtl="1"/>
                      <a:endParaRPr sz="1150" b="0" dirty="0">
                        <a:solidFill>
                          <a:srgbClr val="3A3630"/>
                        </a:solidFill>
                        <a:latin typeface="Vazirmatn"/>
                        <a:ea typeface="Vazirmatn"/>
                        <a:cs typeface="Vazirmatn"/>
                      </a:endParaRP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150" b="0" dirty="0">
                          <a:solidFill>
                            <a:srgbClr val="3A3630"/>
                          </a:solidFill>
                          <a:latin typeface="Vazirmatn"/>
                          <a:ea typeface="Vazirmatn"/>
                          <a:cs typeface="Vazirmatn"/>
                        </a:rPr>
                        <a:t>10</a:t>
                      </a:r>
                      <a:endParaRPr sz="1150" b="0" dirty="0">
                        <a:solidFill>
                          <a:srgbClr val="3A3630"/>
                        </a:solidFill>
                        <a:latin typeface="Vazirmatn"/>
                        <a:ea typeface="Vazirmatn"/>
                        <a:cs typeface="Vazirmatn"/>
                      </a:endParaRPr>
                    </a:p>
                  </a:txBody>
                  <a:tcPr marL="109728" marR="109728" anchor="ctr">
                    <a:solidFill>
                      <a:srgbClr val="EFE7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0205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22960" y="6046384"/>
            <a:ext cx="10545775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400" b="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نام و نام خانوادگی: </a:t>
            </a:r>
            <a:r>
              <a:rPr lang="fa-IR" sz="1000" b="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..............................................   </a:t>
            </a:r>
            <a:r>
              <a:rPr lang="fa-IR" sz="1400" b="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کد ملی:</a:t>
            </a:r>
            <a:r>
              <a:rPr lang="fa-IR" sz="1000" b="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 ..................................................</a:t>
            </a:r>
            <a:r>
              <a:rPr lang="fa-IR" sz="1400" b="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   نام واحد/مرکز: </a:t>
            </a:r>
            <a:r>
              <a:rPr lang="fa-IR" sz="1050" dirty="0">
                <a:solidFill>
                  <a:srgbClr val="7A7264"/>
                </a:solidFill>
                <a:latin typeface="Vazirmatn"/>
                <a:ea typeface="Vazirmatn"/>
                <a:cs typeface="Sultan K Medium" pitchFamily="2" charset="-78"/>
              </a:rPr>
              <a:t>.....................................................................</a:t>
            </a:r>
            <a:endParaRPr lang="fa-IR" sz="1400" b="0" dirty="0">
              <a:solidFill>
                <a:srgbClr val="7A7264"/>
              </a:solidFill>
              <a:latin typeface="Vazirmatn"/>
              <a:ea typeface="Vazirmatn"/>
              <a:cs typeface="Sultan K Medium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438912"/>
            <a:ext cx="10545775" cy="434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fa-IR" sz="2800" b="1" dirty="0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مسابقه فقط آزمون نیست؛ تمرین چهار ارزش حرفه‌ای است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74375" y="1243584"/>
            <a:ext cx="594360" cy="45720"/>
          </a:xfrm>
          <a:prstGeom prst="rect">
            <a:avLst/>
          </a:prstGeom>
          <a:solidFill>
            <a:srgbClr val="38512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647395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fa-IR" sz="10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۱۰</a:t>
            </a:r>
          </a:p>
        </p:txBody>
      </p:sp>
      <p:pic>
        <p:nvPicPr>
          <p:cNvPr id="6" name="Picture 5" descr="favorite_38512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5815" y="1965960"/>
            <a:ext cx="502920" cy="502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70168" y="1965960"/>
            <a:ext cx="4239615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55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کرامت بیمار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0168" y="2404872"/>
            <a:ext cx="4239615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5000"/>
              </a:lnSpc>
            </a:pPr>
            <a:r>
              <a:rPr lang="fa-IR" sz="12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حفظ شأن انسان در همه برخوردهای درمانی و اداری.</a:t>
            </a:r>
          </a:p>
        </p:txBody>
      </p:sp>
      <p:pic>
        <p:nvPicPr>
          <p:cNvPr id="9" name="Picture 8" descr="lock_38512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608" y="1965960"/>
            <a:ext cx="5029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2961" y="1965960"/>
            <a:ext cx="4239615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55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حق‌الناس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1" y="2404872"/>
            <a:ext cx="4239615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5000"/>
              </a:lnSpc>
            </a:pPr>
            <a:r>
              <a:rPr lang="fa-IR" sz="12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محرمانگی، امانت‌داری و رعایت حقوق مراجعه‌کنندگان.</a:t>
            </a:r>
          </a:p>
        </p:txBody>
      </p:sp>
      <p:pic>
        <p:nvPicPr>
          <p:cNvPr id="12" name="Picture 11" descr="shield_38512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5815" y="4069080"/>
            <a:ext cx="502920" cy="5029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70168" y="4069080"/>
            <a:ext cx="4239615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55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عدالت در سلامت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0168" y="4507992"/>
            <a:ext cx="4239615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5000"/>
              </a:lnSpc>
            </a:pPr>
            <a:r>
              <a:rPr lang="fa-IR" sz="12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دسترسی منصفانه و بدون تبعیض به خدمات.</a:t>
            </a:r>
          </a:p>
        </p:txBody>
      </p:sp>
      <p:pic>
        <p:nvPicPr>
          <p:cNvPr id="15" name="Picture 14" descr="handshake_38512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8608" y="4069080"/>
            <a:ext cx="502920" cy="5029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2961" y="4069080"/>
            <a:ext cx="4239615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15000"/>
              </a:lnSpc>
            </a:pPr>
            <a:r>
              <a:rPr lang="fa-IR" sz="1550" b="1">
                <a:solidFill>
                  <a:srgbClr val="3A3630"/>
                </a:solidFill>
                <a:latin typeface="Vazirmatn"/>
                <a:ea typeface="Vazirmatn"/>
                <a:cs typeface="Vazirmatn"/>
              </a:rPr>
              <a:t>خدمت صادقانه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1" y="4507992"/>
            <a:ext cx="4239615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 rtl="1">
              <a:lnSpc>
                <a:spcPct val="125000"/>
              </a:lnSpc>
            </a:pPr>
            <a:r>
              <a:rPr lang="fa-IR" sz="1200" b="0">
                <a:solidFill>
                  <a:srgbClr val="7A7264"/>
                </a:solidFill>
                <a:latin typeface="Vazirmatn"/>
                <a:ea typeface="Vazirmatn"/>
                <a:cs typeface="Vazirmatn"/>
              </a:rPr>
              <a:t>پاسخ‌گویی محترمانه، مسئولانه و به‌موقع.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1224</Words>
  <Application>Microsoft Office PowerPoint</Application>
  <PresentationFormat>Widescreen</PresentationFormat>
  <Paragraphs>154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Ray ExtraBlack</vt:lpstr>
      <vt:lpstr>Vazirmatn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HP</dc:creator>
  <cp:keywords/>
  <dc:description>generated using python-pptx</dc:description>
  <cp:lastModifiedBy>HP</cp:lastModifiedBy>
  <cp:revision>14</cp:revision>
  <dcterms:created xsi:type="dcterms:W3CDTF">2013-01-27T09:14:16Z</dcterms:created>
  <dcterms:modified xsi:type="dcterms:W3CDTF">2026-08-24T06:17:59Z</dcterms:modified>
  <cp:category/>
</cp:coreProperties>
</file>